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5" r:id="rId7"/>
    <p:sldId id="258" r:id="rId8"/>
    <p:sldId id="261" r:id="rId9"/>
    <p:sldId id="266" r:id="rId10"/>
    <p:sldId id="283" r:id="rId11"/>
    <p:sldId id="267" r:id="rId12"/>
    <p:sldId id="268" r:id="rId13"/>
    <p:sldId id="270" r:id="rId14"/>
    <p:sldId id="272" r:id="rId15"/>
    <p:sldId id="274" r:id="rId16"/>
    <p:sldId id="275" r:id="rId17"/>
    <p:sldId id="276" r:id="rId18"/>
    <p:sldId id="277" r:id="rId19"/>
    <p:sldId id="278" r:id="rId20"/>
    <p:sldId id="280" r:id="rId21"/>
    <p:sldId id="279" r:id="rId22"/>
    <p:sldId id="281"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9DC9D-FF4F-E696-BA3A-03D9A9E5E2DE}" v="3" dt="2023-09-20T19:20:26.970"/>
    <p1510:client id="{380339E4-9CD3-C006-ABD6-6C7CEE8944CD}" v="28" dt="2023-09-14T09:42:0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2"/>
    <p:restoredTop sz="96197"/>
  </p:normalViewPr>
  <p:slideViewPr>
    <p:cSldViewPr snapToGrid="0">
      <p:cViewPr varScale="1">
        <p:scale>
          <a:sx n="59" d="100"/>
          <a:sy n="59" d="100"/>
        </p:scale>
        <p:origin x="992"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www.nhm.ac.uk/discover/news/2020/september/two-in-five-plants-are-threatened-with-extinction.html" TargetMode="External"/><Relationship Id="rId2" Type="http://schemas.openxmlformats.org/officeDocument/2006/relationships/image" Target="../media/image13.emf"/><Relationship Id="rId1" Type="http://schemas.openxmlformats.org/officeDocument/2006/relationships/slideLayout" Target="../slideLayouts/slideLayout3.xml"/><Relationship Id="rId6" Type="http://schemas.openxmlformats.org/officeDocument/2006/relationships/image" Target="../media/image37.emf"/><Relationship Id="rId5" Type="http://schemas.openxmlformats.org/officeDocument/2006/relationships/image" Target="../media/image21.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2420983"/>
            <a:ext cx="7469688" cy="1252654"/>
          </a:xfrm>
        </p:spPr>
        <p:txBody>
          <a:bodyPr/>
          <a:lstStyle/>
          <a:p>
            <a:r>
              <a:rPr lang="en-US"/>
              <a:t>Poet-Tree</a:t>
            </a:r>
            <a:r>
              <a:rPr lang="en-US" dirty="0"/>
              <a:t>!</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524000" y="3889739"/>
            <a:ext cx="9144000" cy="560341"/>
          </a:xfrm>
        </p:spPr>
        <p:txBody>
          <a:bodyPr vert="horz" lIns="91440" tIns="45720" rIns="91440" bIns="45720" rtlCol="0" anchor="t">
            <a:normAutofit/>
          </a:bodyPr>
          <a:lstStyle/>
          <a:p>
            <a:r>
              <a:rPr lang="en-US" dirty="0">
                <a:cs typeface="Calibri"/>
              </a:rPr>
              <a:t>Key Stage One</a:t>
            </a:r>
            <a:endParaRPr lang="en-US"/>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3" y="302365"/>
            <a:ext cx="10361602" cy="4832092"/>
          </a:xfrm>
          <a:prstGeom prst="rect">
            <a:avLst/>
          </a:prstGeom>
        </p:spPr>
        <p:txBody>
          <a:bodyPr wrap="square">
            <a:spAutoFit/>
          </a:bodyPr>
          <a:lstStyle/>
          <a:p>
            <a:r>
              <a:rPr lang="en-GB" sz="2400" dirty="0"/>
              <a:t>Discuss these questions with a partner or as a whole class.</a:t>
            </a:r>
          </a:p>
          <a:p>
            <a:endParaRPr lang="en-GB" sz="2400" dirty="0"/>
          </a:p>
          <a:p>
            <a:pPr marL="285750" lvl="0" indent="-285750">
              <a:spcAft>
                <a:spcPts val="600"/>
              </a:spcAft>
              <a:buFont typeface="Arial" panose="020B0604020202020204" pitchFamily="34" charset="0"/>
              <a:buChar char="•"/>
            </a:pPr>
            <a:r>
              <a:rPr lang="en-GB" sz="2400" dirty="0"/>
              <a:t>There are lots of </a:t>
            </a:r>
            <a:r>
              <a:rPr lang="en-GB" sz="2400" b="1" dirty="0"/>
              <a:t>rhymes</a:t>
            </a:r>
            <a:r>
              <a:rPr lang="en-GB" sz="2400" dirty="0"/>
              <a:t> in this poem. Rhymes are words which end in the same sound, for example, ‘snow’ and ‘flow’. Which other rhymes can you find in the poem? </a:t>
            </a:r>
          </a:p>
          <a:p>
            <a:pPr marL="285750" lvl="0" indent="-285750">
              <a:spcAft>
                <a:spcPts val="600"/>
              </a:spcAft>
              <a:buFont typeface="Arial" panose="020B0604020202020204" pitchFamily="34" charset="0"/>
              <a:buChar char="•"/>
            </a:pPr>
            <a:r>
              <a:rPr lang="en-GB" sz="2400" dirty="0"/>
              <a:t>Why do you think poets use rhyme?</a:t>
            </a:r>
          </a:p>
          <a:p>
            <a:pPr marL="285750" lvl="0" indent="-285750">
              <a:spcAft>
                <a:spcPts val="600"/>
              </a:spcAft>
              <a:buFont typeface="Arial" panose="020B0604020202020204" pitchFamily="34" charset="0"/>
              <a:buChar char="•"/>
            </a:pPr>
            <a:r>
              <a:rPr lang="en-GB" sz="2400" dirty="0"/>
              <a:t>The poem is written as though the tree is speaking. The tree says ‘I have seen’ and ‘my roots’. Why do you think it is important that we see the world through the tree’s eyes?</a:t>
            </a:r>
          </a:p>
          <a:p>
            <a:pPr marL="285750" lvl="0" indent="-285750">
              <a:spcAft>
                <a:spcPts val="600"/>
              </a:spcAft>
              <a:buFont typeface="Arial" panose="020B0604020202020204" pitchFamily="34" charset="0"/>
              <a:buChar char="•"/>
            </a:pPr>
            <a:r>
              <a:rPr lang="en-GB" sz="2400" dirty="0"/>
              <a:t>Can you think of any ways in which trees and humans are similar? How does the poem make us think about this?</a:t>
            </a:r>
          </a:p>
          <a:p>
            <a:endParaRPr lang="en-GB" sz="2400" dirty="0"/>
          </a:p>
        </p:txBody>
      </p:sp>
      <p:grpSp>
        <p:nvGrpSpPr>
          <p:cNvPr id="9" name="Group 8"/>
          <p:cNvGrpSpPr/>
          <p:nvPr/>
        </p:nvGrpSpPr>
        <p:grpSpPr>
          <a:xfrm>
            <a:off x="8421190" y="4348857"/>
            <a:ext cx="3173354" cy="2194350"/>
            <a:chOff x="8421190" y="4348857"/>
            <a:chExt cx="3173354" cy="2194350"/>
          </a:xfrm>
        </p:grpSpPr>
        <p:pic>
          <p:nvPicPr>
            <p:cNvPr id="11" name="Picture 10">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4495956">
              <a:off x="10138158" y="5572464"/>
              <a:ext cx="964854" cy="976631"/>
            </a:xfrm>
            <a:prstGeom prst="rect">
              <a:avLst/>
            </a:prstGeom>
          </p:spPr>
        </p:pic>
        <p:grpSp>
          <p:nvGrpSpPr>
            <p:cNvPr id="3" name="Group 2"/>
            <p:cNvGrpSpPr/>
            <p:nvPr/>
          </p:nvGrpSpPr>
          <p:grpSpPr>
            <a:xfrm>
              <a:off x="8421190" y="4348857"/>
              <a:ext cx="3173354" cy="1694892"/>
              <a:chOff x="8727534" y="4348857"/>
              <a:chExt cx="2867009" cy="1516559"/>
            </a:xfrm>
          </p:grpSpPr>
          <p:pic>
            <p:nvPicPr>
              <p:cNvPr id="6" name="Picture 5">
                <a:extLst>
                  <a:ext uri="{FF2B5EF4-FFF2-40B4-BE49-F238E27FC236}">
                    <a16:creationId xmlns:a16="http://schemas.microsoft.com/office/drawing/2014/main" id="{FE63E0E3-1FFF-1046-2051-15564B80D59B}"/>
                  </a:ext>
                </a:extLst>
              </p:cNvPr>
              <p:cNvPicPr>
                <a:picLocks noChangeAspect="1"/>
              </p:cNvPicPr>
              <p:nvPr/>
            </p:nvPicPr>
            <p:blipFill>
              <a:blip r:embed="rId3"/>
              <a:stretch>
                <a:fillRect/>
              </a:stretch>
            </p:blipFill>
            <p:spPr>
              <a:xfrm>
                <a:off x="9569916" y="4986714"/>
                <a:ext cx="2024627" cy="824848"/>
              </a:xfrm>
              <a:prstGeom prst="rect">
                <a:avLst/>
              </a:prstGeom>
            </p:spPr>
          </p:pic>
          <p:pic>
            <p:nvPicPr>
              <p:cNvPr id="7" name="Picture 6">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5300000">
                <a:off x="8737804" y="4922589"/>
                <a:ext cx="932557" cy="953098"/>
              </a:xfrm>
              <a:prstGeom prst="rect">
                <a:avLst/>
              </a:prstGeom>
            </p:spPr>
          </p:pic>
          <p:pic>
            <p:nvPicPr>
              <p:cNvPr id="8" name="Picture 7">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20257533" flipH="1">
                <a:off x="9034090" y="4348857"/>
                <a:ext cx="907490" cy="953098"/>
              </a:xfrm>
              <a:prstGeom prst="rect">
                <a:avLst/>
              </a:prstGeom>
            </p:spPr>
          </p:pic>
        </p:grpSp>
      </p:grpSp>
    </p:spTree>
    <p:extLst>
      <p:ext uri="{BB962C8B-B14F-4D97-AF65-F5344CB8AC3E}">
        <p14:creationId xmlns:p14="http://schemas.microsoft.com/office/powerpoint/2010/main" val="84611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624" y="521823"/>
            <a:ext cx="10567332" cy="5632311"/>
          </a:xfrm>
          <a:prstGeom prst="rect">
            <a:avLst/>
          </a:prstGeom>
        </p:spPr>
        <p:txBody>
          <a:bodyPr wrap="square">
            <a:spAutoFit/>
          </a:bodyPr>
          <a:lstStyle/>
          <a:p>
            <a:r>
              <a:rPr lang="en-GB" sz="2400" dirty="0"/>
              <a:t>We’re going to write our own poems. In Yolanda’s poem, she used personification, where she pretended to be the tree. She talked about what she could see, feel and hear as the tree. </a:t>
            </a:r>
          </a:p>
          <a:p>
            <a:endParaRPr lang="en-GB" sz="2400" dirty="0"/>
          </a:p>
          <a:p>
            <a:r>
              <a:rPr lang="en-GB" sz="2400" dirty="0"/>
              <a:t>When she did that, it helped us really imagine what it would be like to be a tree, and helped us think about why trees are important.</a:t>
            </a:r>
          </a:p>
          <a:p>
            <a:endParaRPr lang="en-GB" sz="2400" dirty="0"/>
          </a:p>
          <a:p>
            <a:r>
              <a:rPr lang="en-GB" sz="2400" i="1" dirty="0"/>
              <a:t>I’ve heard the night owl’s hoots,</a:t>
            </a:r>
            <a:br>
              <a:rPr lang="en-GB" sz="2400" i="1" dirty="0"/>
            </a:br>
            <a:r>
              <a:rPr lang="en-GB" sz="2400" i="1" dirty="0"/>
              <a:t>Mushrooms balance on my roots</a:t>
            </a:r>
            <a:br>
              <a:rPr lang="en-GB" sz="2400" i="1" dirty="0"/>
            </a:br>
            <a:r>
              <a:rPr lang="en-GB" sz="2400" i="1" dirty="0"/>
              <a:t>Where flowers used to grow,</a:t>
            </a:r>
            <a:br>
              <a:rPr lang="en-GB" sz="2400" i="1" dirty="0"/>
            </a:br>
            <a:r>
              <a:rPr lang="en-GB" sz="2400" i="1" dirty="0"/>
              <a:t>They don’t know how far they go</a:t>
            </a:r>
          </a:p>
          <a:p>
            <a:endParaRPr lang="en-GB" sz="2400" i="1" dirty="0"/>
          </a:p>
          <a:p>
            <a:r>
              <a:rPr lang="en-GB" sz="2400" dirty="0"/>
              <a:t>We are going to use </a:t>
            </a:r>
            <a:r>
              <a:rPr lang="en-GB" sz="2400" b="1" dirty="0"/>
              <a:t>personification </a:t>
            </a:r>
            <a:r>
              <a:rPr lang="en-GB" sz="2400" dirty="0"/>
              <a:t>and pretend to be the tree too! By using personification, our poems can help everyone realise why trees are so important. </a:t>
            </a:r>
            <a:endParaRPr lang="en-GB" sz="2800" dirty="0"/>
          </a:p>
          <a:p>
            <a:endParaRPr lang="en-GB" sz="2400" dirty="0"/>
          </a:p>
        </p:txBody>
      </p:sp>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9629356" y="3100251"/>
            <a:ext cx="2088640" cy="1557629"/>
          </a:xfrm>
          <a:prstGeom prst="rect">
            <a:avLst/>
          </a:prstGeom>
        </p:spPr>
      </p:pic>
    </p:spTree>
    <p:extLst>
      <p:ext uri="{BB962C8B-B14F-4D97-AF65-F5344CB8AC3E}">
        <p14:creationId xmlns:p14="http://schemas.microsoft.com/office/powerpoint/2010/main" val="192615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594" y="2288141"/>
            <a:ext cx="8290560" cy="1815882"/>
          </a:xfrm>
          <a:prstGeom prst="rect">
            <a:avLst/>
          </a:prstGeom>
        </p:spPr>
        <p:txBody>
          <a:bodyPr wrap="square">
            <a:spAutoFit/>
          </a:bodyPr>
          <a:lstStyle/>
          <a:p>
            <a:pPr lvl="0"/>
            <a:r>
              <a:rPr lang="en-GB" sz="2800" dirty="0"/>
              <a:t>We are going to use Yolanda’s title, ‘I Am the Tree’. Each of our lines will be from the perspective of the tree.</a:t>
            </a:r>
          </a:p>
          <a:p>
            <a:pPr lvl="0"/>
            <a:endParaRPr lang="en-GB" sz="2800" dirty="0"/>
          </a:p>
          <a:p>
            <a:pPr lvl="0"/>
            <a:r>
              <a:rPr lang="en-GB" sz="2800" dirty="0"/>
              <a:t>Let’s write the title down at the top of our page.</a:t>
            </a:r>
          </a:p>
        </p:txBody>
      </p:sp>
      <p:pic>
        <p:nvPicPr>
          <p:cNvPr id="4" name="Picture 3">
            <a:extLst>
              <a:ext uri="{FF2B5EF4-FFF2-40B4-BE49-F238E27FC236}">
                <a16:creationId xmlns:a16="http://schemas.microsoft.com/office/drawing/2014/main" id="{AE13A537-1477-65B5-48B7-0CB12446764F}"/>
              </a:ext>
            </a:extLst>
          </p:cNvPr>
          <p:cNvPicPr>
            <a:picLocks noChangeAspect="1"/>
          </p:cNvPicPr>
          <p:nvPr/>
        </p:nvPicPr>
        <p:blipFill>
          <a:blip r:embed="rId2"/>
          <a:stretch>
            <a:fillRect/>
          </a:stretch>
        </p:blipFill>
        <p:spPr>
          <a:xfrm flipH="1">
            <a:off x="410591" y="339680"/>
            <a:ext cx="1609797" cy="1948461"/>
          </a:xfrm>
          <a:prstGeom prst="rect">
            <a:avLst/>
          </a:prstGeom>
        </p:spPr>
      </p:pic>
    </p:spTree>
    <p:extLst>
      <p:ext uri="{BB962C8B-B14F-4D97-AF65-F5344CB8AC3E}">
        <p14:creationId xmlns:p14="http://schemas.microsoft.com/office/powerpoint/2010/main" val="381275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3" y="1051302"/>
            <a:ext cx="10091636" cy="2677656"/>
          </a:xfrm>
          <a:prstGeom prst="rect">
            <a:avLst/>
          </a:prstGeom>
        </p:spPr>
        <p:txBody>
          <a:bodyPr wrap="square">
            <a:spAutoFit/>
          </a:bodyPr>
          <a:lstStyle/>
          <a:p>
            <a:pPr lvl="0"/>
            <a:r>
              <a:rPr lang="en-GB" sz="2400" dirty="0"/>
              <a:t>First we are going to think about what we, as trees, look like. You can look at the picture you drew to help you, or imagine it in your memory. </a:t>
            </a:r>
          </a:p>
          <a:p>
            <a:pPr lvl="0"/>
            <a:endParaRPr lang="en-GB" sz="2400" dirty="0"/>
          </a:p>
          <a:p>
            <a:pPr lvl="0"/>
            <a:r>
              <a:rPr lang="en-GB" sz="2400" dirty="0"/>
              <a:t>What do you look like as a tree? Are you tall? Thin? What colour is your bark? Your leaves? </a:t>
            </a:r>
          </a:p>
          <a:p>
            <a:pPr lvl="0"/>
            <a:endParaRPr lang="en-GB" sz="2400" dirty="0"/>
          </a:p>
          <a:p>
            <a:pPr lvl="0"/>
            <a:r>
              <a:rPr lang="en-GB" sz="2400" dirty="0"/>
              <a:t>Start your sentence with ‘I am..’</a:t>
            </a:r>
          </a:p>
        </p:txBody>
      </p:sp>
      <p:pic>
        <p:nvPicPr>
          <p:cNvPr id="6" name="Picture 5">
            <a:extLst>
              <a:ext uri="{FF2B5EF4-FFF2-40B4-BE49-F238E27FC236}">
                <a16:creationId xmlns:a16="http://schemas.microsoft.com/office/drawing/2014/main" id="{AC42F41B-9983-1A46-1E94-B5EE1CBCC012}"/>
              </a:ext>
            </a:extLst>
          </p:cNvPr>
          <p:cNvPicPr>
            <a:picLocks noChangeAspect="1"/>
          </p:cNvPicPr>
          <p:nvPr/>
        </p:nvPicPr>
        <p:blipFill>
          <a:blip r:embed="rId2"/>
          <a:stretch>
            <a:fillRect/>
          </a:stretch>
        </p:blipFill>
        <p:spPr>
          <a:xfrm rot="8848361">
            <a:off x="9910988" y="4098018"/>
            <a:ext cx="1280156" cy="1512912"/>
          </a:xfrm>
          <a:prstGeom prst="rect">
            <a:avLst/>
          </a:prstGeom>
        </p:spPr>
      </p:pic>
    </p:spTree>
    <p:extLst>
      <p:ext uri="{BB962C8B-B14F-4D97-AF65-F5344CB8AC3E}">
        <p14:creationId xmlns:p14="http://schemas.microsoft.com/office/powerpoint/2010/main" val="219686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445" y="1517009"/>
            <a:ext cx="10074219" cy="3416320"/>
          </a:xfrm>
          <a:prstGeom prst="rect">
            <a:avLst/>
          </a:prstGeom>
        </p:spPr>
        <p:txBody>
          <a:bodyPr wrap="square">
            <a:spAutoFit/>
          </a:bodyPr>
          <a:lstStyle/>
          <a:p>
            <a:pPr lvl="0"/>
            <a:r>
              <a:rPr lang="en-GB" sz="2400" dirty="0"/>
              <a:t>Next we will think about what we can see as the tree. Imagine you are the tree you drew a picture of, or that you are in the forest. </a:t>
            </a:r>
          </a:p>
          <a:p>
            <a:pPr lvl="0"/>
            <a:endParaRPr lang="en-GB" sz="2400" dirty="0"/>
          </a:p>
          <a:p>
            <a:pPr lvl="0"/>
            <a:r>
              <a:rPr lang="en-GB" sz="2400" dirty="0"/>
              <a:t>Which creatures can you see around you? Which plants? Can you see the sun, or the moon? </a:t>
            </a:r>
          </a:p>
          <a:p>
            <a:pPr lvl="0"/>
            <a:endParaRPr lang="en-GB" sz="2400" dirty="0"/>
          </a:p>
          <a:p>
            <a:pPr lvl="0"/>
            <a:r>
              <a:rPr lang="en-GB" sz="2400" dirty="0"/>
              <a:t>Your sentence starter is ‘I see…’</a:t>
            </a:r>
          </a:p>
          <a:p>
            <a:pPr lvl="0"/>
            <a:endParaRPr lang="en-GB" sz="2400" dirty="0"/>
          </a:p>
          <a:p>
            <a:pPr lvl="0"/>
            <a:r>
              <a:rPr lang="en-GB" sz="2400" dirty="0"/>
              <a:t>Try to use lots of adjectives so we can imagine what it is like to be the tree!</a:t>
            </a:r>
          </a:p>
        </p:txBody>
      </p:sp>
      <p:pic>
        <p:nvPicPr>
          <p:cNvPr id="6" name="Picture 5">
            <a:extLst>
              <a:ext uri="{FF2B5EF4-FFF2-40B4-BE49-F238E27FC236}">
                <a16:creationId xmlns:a16="http://schemas.microsoft.com/office/drawing/2014/main" id="{25903F1E-0B3B-FF43-7BC4-DBB370650068}"/>
              </a:ext>
            </a:extLst>
          </p:cNvPr>
          <p:cNvPicPr>
            <a:picLocks noChangeAspect="1"/>
          </p:cNvPicPr>
          <p:nvPr/>
        </p:nvPicPr>
        <p:blipFill>
          <a:blip r:embed="rId2"/>
          <a:stretch>
            <a:fillRect/>
          </a:stretch>
        </p:blipFill>
        <p:spPr>
          <a:xfrm>
            <a:off x="8290334" y="5046147"/>
            <a:ext cx="2846330" cy="1373132"/>
          </a:xfrm>
          <a:prstGeom prst="rect">
            <a:avLst/>
          </a:prstGeom>
        </p:spPr>
      </p:pic>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3"/>
          <a:stretch>
            <a:fillRect/>
          </a:stretch>
        </p:blipFill>
        <p:spPr>
          <a:xfrm rot="1552869" flipH="1">
            <a:off x="179953" y="141934"/>
            <a:ext cx="1277303" cy="1611486"/>
          </a:xfrm>
          <a:prstGeom prst="rect">
            <a:avLst/>
          </a:prstGeom>
        </p:spPr>
      </p:pic>
    </p:spTree>
    <p:extLst>
      <p:ext uri="{BB962C8B-B14F-4D97-AF65-F5344CB8AC3E}">
        <p14:creationId xmlns:p14="http://schemas.microsoft.com/office/powerpoint/2010/main" val="243793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209" y="1469313"/>
            <a:ext cx="9890621" cy="2677656"/>
          </a:xfrm>
          <a:prstGeom prst="rect">
            <a:avLst/>
          </a:prstGeom>
        </p:spPr>
        <p:txBody>
          <a:bodyPr wrap="square">
            <a:spAutoFit/>
          </a:bodyPr>
          <a:lstStyle/>
          <a:p>
            <a:pPr lvl="0"/>
            <a:r>
              <a:rPr lang="en-GB" sz="2800" dirty="0"/>
              <a:t>Next we are going to think about what we can hear as the tree. </a:t>
            </a:r>
          </a:p>
          <a:p>
            <a:pPr lvl="0"/>
            <a:endParaRPr lang="en-GB" sz="2800" dirty="0"/>
          </a:p>
          <a:p>
            <a:pPr lvl="0"/>
            <a:r>
              <a:rPr lang="en-GB" sz="2800" dirty="0"/>
              <a:t>What sounds are the creatures around you making? Can you hear any humans? Can you hear the wind? </a:t>
            </a:r>
          </a:p>
          <a:p>
            <a:pPr lvl="0"/>
            <a:endParaRPr lang="en-GB" sz="2800" dirty="0"/>
          </a:p>
          <a:p>
            <a:pPr lvl="0"/>
            <a:r>
              <a:rPr lang="en-GB" sz="2800" dirty="0"/>
              <a:t>Start your line with ‘I hear…’ </a:t>
            </a:r>
          </a:p>
        </p:txBody>
      </p:sp>
      <p:pic>
        <p:nvPicPr>
          <p:cNvPr id="6" name="Picture 5">
            <a:extLst>
              <a:ext uri="{FF2B5EF4-FFF2-40B4-BE49-F238E27FC236}">
                <a16:creationId xmlns:a16="http://schemas.microsoft.com/office/drawing/2014/main" id="{E0A02136-52AF-F793-9243-59C2998D588A}"/>
              </a:ext>
            </a:extLst>
          </p:cNvPr>
          <p:cNvPicPr>
            <a:picLocks noChangeAspect="1"/>
          </p:cNvPicPr>
          <p:nvPr/>
        </p:nvPicPr>
        <p:blipFill>
          <a:blip r:embed="rId2"/>
          <a:stretch>
            <a:fillRect/>
          </a:stretch>
        </p:blipFill>
        <p:spPr>
          <a:xfrm>
            <a:off x="9551779" y="289354"/>
            <a:ext cx="2167629" cy="1179959"/>
          </a:xfrm>
          <a:prstGeom prst="rect">
            <a:avLst/>
          </a:prstGeom>
        </p:spPr>
      </p:pic>
      <p:pic>
        <p:nvPicPr>
          <p:cNvPr id="7" name="Picture 6">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5116406" y="5081732"/>
            <a:ext cx="2080225" cy="1267364"/>
          </a:xfrm>
          <a:prstGeom prst="rect">
            <a:avLst/>
          </a:prstGeom>
        </p:spPr>
      </p:pic>
    </p:spTree>
    <p:extLst>
      <p:ext uri="{BB962C8B-B14F-4D97-AF65-F5344CB8AC3E}">
        <p14:creationId xmlns:p14="http://schemas.microsoft.com/office/powerpoint/2010/main" val="10561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360" y="785368"/>
            <a:ext cx="10056802" cy="2677656"/>
          </a:xfrm>
          <a:prstGeom prst="rect">
            <a:avLst/>
          </a:prstGeom>
        </p:spPr>
        <p:txBody>
          <a:bodyPr wrap="square">
            <a:spAutoFit/>
          </a:bodyPr>
          <a:lstStyle/>
          <a:p>
            <a:pPr lvl="0"/>
            <a:r>
              <a:rPr lang="en-GB" sz="2800" dirty="0"/>
              <a:t>Lastly we are going to ask humans to look after us and our habitat to protect the planet. </a:t>
            </a:r>
          </a:p>
          <a:p>
            <a:pPr lvl="0"/>
            <a:endParaRPr lang="en-GB" sz="2800" dirty="0"/>
          </a:p>
          <a:p>
            <a:pPr lvl="0"/>
            <a:r>
              <a:rPr lang="en-GB" sz="2800" dirty="0"/>
              <a:t>What would you like to ask the humans to do? </a:t>
            </a:r>
          </a:p>
          <a:p>
            <a:pPr lvl="0"/>
            <a:endParaRPr lang="en-GB" sz="2800" dirty="0"/>
          </a:p>
          <a:p>
            <a:pPr lvl="0"/>
            <a:r>
              <a:rPr lang="en-GB" sz="2800" dirty="0"/>
              <a:t>Start your sentence with ‘Please…’</a:t>
            </a:r>
          </a:p>
        </p:txBody>
      </p:sp>
      <p:pic>
        <p:nvPicPr>
          <p:cNvPr id="4" name="Picture 3">
            <a:extLst>
              <a:ext uri="{FF2B5EF4-FFF2-40B4-BE49-F238E27FC236}">
                <a16:creationId xmlns:a16="http://schemas.microsoft.com/office/drawing/2014/main" id="{AE13A537-1477-65B5-48B7-0CB12446764F}"/>
              </a:ext>
            </a:extLst>
          </p:cNvPr>
          <p:cNvPicPr>
            <a:picLocks noChangeAspect="1"/>
          </p:cNvPicPr>
          <p:nvPr/>
        </p:nvPicPr>
        <p:blipFill>
          <a:blip r:embed="rId2"/>
          <a:stretch>
            <a:fillRect/>
          </a:stretch>
        </p:blipFill>
        <p:spPr>
          <a:xfrm>
            <a:off x="3422708" y="3822085"/>
            <a:ext cx="1455381" cy="1948461"/>
          </a:xfrm>
          <a:prstGeom prst="rect">
            <a:avLst/>
          </a:prstGeom>
        </p:spPr>
      </p:pic>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3"/>
          <a:stretch>
            <a:fillRect/>
          </a:stretch>
        </p:blipFill>
        <p:spPr>
          <a:xfrm>
            <a:off x="5622021" y="3944780"/>
            <a:ext cx="2448187" cy="1825766"/>
          </a:xfrm>
          <a:prstGeom prst="rect">
            <a:avLst/>
          </a:prstGeom>
        </p:spPr>
      </p:pic>
    </p:spTree>
    <p:extLst>
      <p:ext uri="{BB962C8B-B14F-4D97-AF65-F5344CB8AC3E}">
        <p14:creationId xmlns:p14="http://schemas.microsoft.com/office/powerpoint/2010/main" val="1832099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4362" y="943067"/>
            <a:ext cx="4124587" cy="4708981"/>
          </a:xfrm>
          <a:prstGeom prst="rect">
            <a:avLst/>
          </a:prstGeom>
        </p:spPr>
        <p:txBody>
          <a:bodyPr wrap="square">
            <a:spAutoFit/>
          </a:bodyPr>
          <a:lstStyle/>
          <a:p>
            <a:r>
              <a:rPr lang="en-GB" sz="3600" dirty="0"/>
              <a:t>I Am The Tree</a:t>
            </a:r>
          </a:p>
          <a:p>
            <a:r>
              <a:rPr lang="en-GB" sz="3600" dirty="0"/>
              <a:t> </a:t>
            </a:r>
          </a:p>
          <a:p>
            <a:r>
              <a:rPr lang="en-GB" sz="3600" dirty="0"/>
              <a:t>I am...</a:t>
            </a:r>
          </a:p>
          <a:p>
            <a:r>
              <a:rPr lang="en-GB" sz="3600" dirty="0"/>
              <a:t>I see…</a:t>
            </a:r>
          </a:p>
          <a:p>
            <a:r>
              <a:rPr lang="en-GB" sz="3600" dirty="0"/>
              <a:t>I hear…</a:t>
            </a:r>
          </a:p>
          <a:p>
            <a:r>
              <a:rPr lang="en-GB" sz="3600" dirty="0"/>
              <a:t>I feel…</a:t>
            </a:r>
          </a:p>
          <a:p>
            <a:r>
              <a:rPr lang="en-GB" sz="3600" dirty="0"/>
              <a:t>Please…</a:t>
            </a:r>
          </a:p>
          <a:p>
            <a:pPr lvl="0"/>
            <a:endParaRPr lang="en-GB" sz="4800" dirty="0"/>
          </a:p>
        </p:txBody>
      </p:sp>
      <p:pic>
        <p:nvPicPr>
          <p:cNvPr id="6" name="Picture 5">
            <a:extLst>
              <a:ext uri="{FF2B5EF4-FFF2-40B4-BE49-F238E27FC236}">
                <a16:creationId xmlns:a16="http://schemas.microsoft.com/office/drawing/2014/main" id="{B040C547-1758-A496-120E-E7450B646ED7}"/>
              </a:ext>
            </a:extLst>
          </p:cNvPr>
          <p:cNvPicPr>
            <a:picLocks noChangeAspect="1"/>
          </p:cNvPicPr>
          <p:nvPr/>
        </p:nvPicPr>
        <p:blipFill>
          <a:blip r:embed="rId2"/>
          <a:stretch>
            <a:fillRect/>
          </a:stretch>
        </p:blipFill>
        <p:spPr>
          <a:xfrm>
            <a:off x="7516730" y="943067"/>
            <a:ext cx="3142561" cy="4666938"/>
          </a:xfrm>
          <a:prstGeom prst="rect">
            <a:avLst/>
          </a:prstGeom>
        </p:spPr>
      </p:pic>
    </p:spTree>
    <p:extLst>
      <p:ext uri="{BB962C8B-B14F-4D97-AF65-F5344CB8AC3E}">
        <p14:creationId xmlns:p14="http://schemas.microsoft.com/office/powerpoint/2010/main" val="192127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7" y="402948"/>
            <a:ext cx="10387728" cy="4223915"/>
          </a:xfrm>
          <a:prstGeom prst="rect">
            <a:avLst/>
          </a:prstGeom>
        </p:spPr>
        <p:txBody>
          <a:bodyPr wrap="square">
            <a:noAutofit/>
          </a:bodyPr>
          <a:lstStyle/>
          <a:p>
            <a:pPr lvl="0"/>
            <a:r>
              <a:rPr lang="en-GB" sz="2800" dirty="0"/>
              <a:t>When you are happy with your poem, write your poem out on the leaf. You could also colour it in. Then you can cut it out.</a:t>
            </a:r>
          </a:p>
          <a:p>
            <a:pPr lvl="0"/>
            <a:endParaRPr lang="en-GB" sz="2800" dirty="0"/>
          </a:p>
          <a:p>
            <a:pPr lvl="0"/>
            <a:r>
              <a:rPr lang="en-GB" sz="2800" dirty="0"/>
              <a:t>Ask your teacher to gather everyone’s leaf poems together and make them into one big class tree. You could do this by sticking them on the board and drawing the trunk and roots below. Or you could lay it out on the floor.</a:t>
            </a:r>
          </a:p>
          <a:p>
            <a:pPr lvl="0"/>
            <a:endParaRPr lang="en-GB" sz="2800" dirty="0"/>
          </a:p>
          <a:p>
            <a:pPr lvl="0"/>
            <a:r>
              <a:rPr lang="en-GB" sz="2800" dirty="0"/>
              <a:t>When you have finished, you will have a class tree </a:t>
            </a:r>
          </a:p>
          <a:p>
            <a:pPr lvl="0"/>
            <a:r>
              <a:rPr lang="en-GB" sz="2800" dirty="0"/>
              <a:t>made up of everyone’s poems! You can even do a </a:t>
            </a:r>
          </a:p>
          <a:p>
            <a:pPr lvl="0"/>
            <a:r>
              <a:rPr lang="en-GB" sz="2800" dirty="0"/>
              <a:t>performance of your poems.</a:t>
            </a:r>
          </a:p>
        </p:txBody>
      </p:sp>
      <p:pic>
        <p:nvPicPr>
          <p:cNvPr id="6" name="Picture 5"/>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175" r="54903" b="53959"/>
          <a:stretch/>
        </p:blipFill>
        <p:spPr bwMode="auto">
          <a:xfrm>
            <a:off x="8236710" y="3259381"/>
            <a:ext cx="3659365" cy="2949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411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413" y="302365"/>
            <a:ext cx="10567332" cy="3416320"/>
          </a:xfrm>
          <a:prstGeom prst="rect">
            <a:avLst/>
          </a:prstGeom>
        </p:spPr>
        <p:txBody>
          <a:bodyPr wrap="square">
            <a:spAutoFit/>
          </a:bodyPr>
          <a:lstStyle/>
          <a:p>
            <a:r>
              <a:rPr lang="en-GB" sz="2400" b="1" dirty="0"/>
              <a:t>Final Thoughts</a:t>
            </a:r>
            <a:endParaRPr lang="en-GB" sz="2400" dirty="0"/>
          </a:p>
          <a:p>
            <a:r>
              <a:rPr lang="en-GB" sz="2400" dirty="0"/>
              <a:t> </a:t>
            </a:r>
          </a:p>
          <a:p>
            <a:r>
              <a:rPr lang="en-GB" sz="2400" dirty="0"/>
              <a:t>Today we have learned about the important role trees play in supporting other living things. We have read a poem about trees and written our own tree poems. Yolanda, the poet who wrote ‘I am the Tree’, was in primary school when she wrote the poem. </a:t>
            </a:r>
          </a:p>
          <a:p>
            <a:endParaRPr lang="en-GB" sz="2400" dirty="0"/>
          </a:p>
          <a:p>
            <a:r>
              <a:rPr lang="en-GB" sz="2400" dirty="0"/>
              <a:t>As a primary school learner, now that you have written your poem, how do you think you can encourage adults to celebrate the value of trees?</a:t>
            </a:r>
          </a:p>
        </p:txBody>
      </p:sp>
      <p:pic>
        <p:nvPicPr>
          <p:cNvPr id="6" name="Picture 5">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a:off x="9002968" y="4032504"/>
            <a:ext cx="2011778" cy="2056091"/>
          </a:xfrm>
          <a:prstGeom prst="rect">
            <a:avLst/>
          </a:prstGeom>
        </p:spPr>
      </p:pic>
    </p:spTree>
    <p:extLst>
      <p:ext uri="{BB962C8B-B14F-4D97-AF65-F5344CB8AC3E}">
        <p14:creationId xmlns:p14="http://schemas.microsoft.com/office/powerpoint/2010/main" val="270471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0" y="878313"/>
            <a:ext cx="9997440" cy="3631763"/>
          </a:xfrm>
          <a:prstGeom prst="rect">
            <a:avLst/>
          </a:prstGeom>
        </p:spPr>
        <p:txBody>
          <a:bodyPr wrap="square" lIns="91440" tIns="45720" rIns="91440" bIns="45720" anchor="t">
            <a:spAutoFit/>
          </a:bodyPr>
          <a:lstStyle/>
          <a:p>
            <a:pPr algn="just" fontAlgn="base">
              <a:spcAft>
                <a:spcPts val="0"/>
              </a:spcAft>
            </a:pPr>
            <a:r>
              <a:rPr lang="en-GB" sz="4000" b="1" dirty="0">
                <a:latin typeface="Calibri" panose="020F0502020204030204" pitchFamily="34" charset="0"/>
                <a:ea typeface="Times New Roman" panose="02020603050405020304" pitchFamily="18" charset="0"/>
              </a:rPr>
              <a:t>Learning outcomes </a:t>
            </a:r>
          </a:p>
          <a:p>
            <a:pPr algn="just" fontAlgn="base">
              <a:spcAft>
                <a:spcPts val="0"/>
              </a:spcAft>
            </a:pPr>
            <a:endParaRPr lang="en-GB" sz="3600" dirty="0">
              <a:latin typeface="Times New Roman" panose="02020603050405020304" pitchFamily="18" charset="0"/>
              <a:ea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understand why plants are important, and the role of trees in supporting biodiversity</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understand and identify rhyme</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write a poem using personification</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9789367">
            <a:off x="9732098" y="4455428"/>
            <a:ext cx="1575997" cy="1610711"/>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1303" y="425308"/>
            <a:ext cx="7513739" cy="4585871"/>
          </a:xfrm>
          <a:prstGeom prst="rect">
            <a:avLst/>
          </a:prstGeom>
        </p:spPr>
        <p:txBody>
          <a:bodyPr wrap="square" lIns="91440" tIns="45720" rIns="91440" bIns="45720" anchor="t">
            <a:spAutoFit/>
          </a:bodyPr>
          <a:lstStyle/>
          <a:p>
            <a:pPr algn="just" fontAlgn="base">
              <a:spcAft>
                <a:spcPts val="0"/>
              </a:spcAft>
            </a:pPr>
            <a:r>
              <a:rPr lang="en-GB" sz="4000" b="1" dirty="0">
                <a:latin typeface="Calibri" panose="020F0502020204030204" pitchFamily="34" charset="0"/>
                <a:ea typeface="Times New Roman" panose="02020603050405020304" pitchFamily="18" charset="0"/>
              </a:rPr>
              <a:t>Key Vocabulary</a:t>
            </a:r>
            <a:r>
              <a:rPr lang="en-GB" sz="4000" dirty="0">
                <a:latin typeface="Calibri" panose="020F0502020204030204" pitchFamily="34" charset="0"/>
                <a:ea typeface="Times New Roman" panose="02020603050405020304" pitchFamily="18" charset="0"/>
              </a:rPr>
              <a:t> </a:t>
            </a:r>
          </a:p>
          <a:p>
            <a:pPr algn="just" fontAlgn="base">
              <a:spcAft>
                <a:spcPts val="0"/>
              </a:spcAft>
            </a:pPr>
            <a:endParaRPr lang="en-GB" sz="2800" dirty="0">
              <a:latin typeface="Times New Roman" panose="02020603050405020304" pitchFamily="18" charset="0"/>
              <a:ea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Personification – pretending something can think and talk like a person when you’re writing</a:t>
            </a:r>
            <a:endParaRPr lang="en-GB" sz="2800" dirty="0">
              <a:latin typeface="Calibri" panose="020F0502020204030204" pitchFamily="34" charset="0"/>
              <a:ea typeface="Times New Roman" panose="02020603050405020304" pitchFamily="18" charset="0"/>
              <a:cs typeface="Calibri" panose="020F0502020204030204" pitchFamily="34" charset="0"/>
            </a:endParaRPr>
          </a:p>
          <a:p>
            <a:pPr lvl="0" algn="just" fontAlgn="base">
              <a:spcAft>
                <a:spcPts val="0"/>
              </a:spcAft>
            </a:pP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Flood – when water overflows and covers the ground</a:t>
            </a:r>
            <a:endParaRPr lang="en-GB" sz="2800" dirty="0">
              <a:latin typeface="Calibri" panose="020F0502020204030204" pitchFamily="34" charset="0"/>
              <a:ea typeface="Times New Roman" panose="02020603050405020304" pitchFamily="18" charset="0"/>
              <a:cs typeface="Calibri" panose="020F0502020204030204" pitchFamily="34" charset="0"/>
            </a:endParaRPr>
          </a:p>
          <a:p>
            <a:pPr lvl="0" algn="just" fontAlgn="base">
              <a:spcAft>
                <a:spcPts val="0"/>
              </a:spcAft>
            </a:pP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Oxygen – an important part of the air we need to breathe in</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AutoShape 2" descr="Widgit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10005634" y="425308"/>
            <a:ext cx="1617169" cy="1206024"/>
          </a:xfrm>
          <a:prstGeom prst="rect">
            <a:avLst/>
          </a:prstGeom>
        </p:spPr>
      </p:pic>
      <p:pic>
        <p:nvPicPr>
          <p:cNvPr id="15" name="Picture 14">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10535258" y="5223637"/>
            <a:ext cx="1219775" cy="1311586"/>
          </a:xfrm>
          <a:prstGeom prst="rect">
            <a:avLst/>
          </a:prstGeom>
        </p:spPr>
      </p:pic>
      <p:pic>
        <p:nvPicPr>
          <p:cNvPr id="16" name="Picture 15">
            <a:extLst>
              <a:ext uri="{FF2B5EF4-FFF2-40B4-BE49-F238E27FC236}">
                <a16:creationId xmlns:a16="http://schemas.microsoft.com/office/drawing/2014/main" id="{3384C52A-A6D7-DF0F-36AF-DB3F174A0DEB}"/>
              </a:ext>
            </a:extLst>
          </p:cNvPr>
          <p:cNvPicPr>
            <a:picLocks noChangeAspect="1"/>
          </p:cNvPicPr>
          <p:nvPr/>
        </p:nvPicPr>
        <p:blipFill>
          <a:blip r:embed="rId4"/>
          <a:stretch>
            <a:fillRect/>
          </a:stretch>
        </p:blipFill>
        <p:spPr>
          <a:xfrm>
            <a:off x="9579454" y="2823343"/>
            <a:ext cx="1093573" cy="1208283"/>
          </a:xfrm>
          <a:prstGeom prst="rect">
            <a:avLst/>
          </a:prstGeom>
        </p:spPr>
      </p:pic>
    </p:spTree>
    <p:extLst>
      <p:ext uri="{BB962C8B-B14F-4D97-AF65-F5344CB8AC3E}">
        <p14:creationId xmlns:p14="http://schemas.microsoft.com/office/powerpoint/2010/main" val="418503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1028" y="3059292"/>
            <a:ext cx="10626055" cy="1938992"/>
          </a:xfrm>
          <a:prstGeom prst="rect">
            <a:avLst/>
          </a:prstGeom>
        </p:spPr>
        <p:txBody>
          <a:bodyPr wrap="square">
            <a:spAutoFit/>
          </a:bodyPr>
          <a:lstStyle/>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Plants give us medicine, food, building materials and clean air. They are really important for life on our planet: without them, humans would not survive. </a:t>
            </a:r>
          </a:p>
          <a:p>
            <a:pPr>
              <a:spcAft>
                <a:spcPts val="0"/>
              </a:spcAft>
            </a:pPr>
            <a:endParaRPr lang="en-GB" sz="2400" kern="1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But because we plant so many of some types of plant, like rice, it means other types of plants are struggling to survive.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1336473" y="787630"/>
            <a:ext cx="9068732" cy="1704386"/>
            <a:chOff x="1275513" y="1375511"/>
            <a:chExt cx="9068732" cy="1704386"/>
          </a:xfrm>
        </p:grpSpPr>
        <p:pic>
          <p:nvPicPr>
            <p:cNvPr id="7" name="Picture 6">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8922023" y="1463069"/>
              <a:ext cx="1422222" cy="1529271"/>
            </a:xfrm>
            <a:prstGeom prst="rect">
              <a:avLst/>
            </a:prstGeom>
          </p:spPr>
        </p:pic>
        <p:pic>
          <p:nvPicPr>
            <p:cNvPr id="8" name="Picture 7">
              <a:extLst>
                <a:ext uri="{FF2B5EF4-FFF2-40B4-BE49-F238E27FC236}">
                  <a16:creationId xmlns:a16="http://schemas.microsoft.com/office/drawing/2014/main" id="{69161B77-BB80-C62F-7293-34F9767FBE30}"/>
                </a:ext>
              </a:extLst>
            </p:cNvPr>
            <p:cNvPicPr>
              <a:picLocks noChangeAspect="1"/>
            </p:cNvPicPr>
            <p:nvPr/>
          </p:nvPicPr>
          <p:blipFill>
            <a:blip r:embed="rId3"/>
            <a:stretch>
              <a:fillRect/>
            </a:stretch>
          </p:blipFill>
          <p:spPr>
            <a:xfrm>
              <a:off x="6569773" y="1375511"/>
              <a:ext cx="2010301" cy="1704386"/>
            </a:xfrm>
            <a:prstGeom prst="rect">
              <a:avLst/>
            </a:prstGeom>
          </p:spPr>
        </p:pic>
        <p:pic>
          <p:nvPicPr>
            <p:cNvPr id="9" name="Picture 8">
              <a:extLst>
                <a:ext uri="{FF2B5EF4-FFF2-40B4-BE49-F238E27FC236}">
                  <a16:creationId xmlns:a16="http://schemas.microsoft.com/office/drawing/2014/main" id="{8F8A0C1F-A2E3-935D-08B6-66BE5CCA8CC6}"/>
                </a:ext>
              </a:extLst>
            </p:cNvPr>
            <p:cNvPicPr>
              <a:picLocks noChangeAspect="1"/>
            </p:cNvPicPr>
            <p:nvPr/>
          </p:nvPicPr>
          <p:blipFill>
            <a:blip r:embed="rId4"/>
            <a:stretch>
              <a:fillRect/>
            </a:stretch>
          </p:blipFill>
          <p:spPr>
            <a:xfrm>
              <a:off x="5230850" y="1375511"/>
              <a:ext cx="1242933" cy="1701733"/>
            </a:xfrm>
            <a:prstGeom prst="rect">
              <a:avLst/>
            </a:prstGeom>
          </p:spPr>
        </p:pic>
        <p:pic>
          <p:nvPicPr>
            <p:cNvPr id="10" name="Picture 9">
              <a:extLst>
                <a:ext uri="{FF2B5EF4-FFF2-40B4-BE49-F238E27FC236}">
                  <a16:creationId xmlns:a16="http://schemas.microsoft.com/office/drawing/2014/main" id="{1A8DCD3D-5227-0F01-55AB-38642B6C116B}"/>
                </a:ext>
              </a:extLst>
            </p:cNvPr>
            <p:cNvPicPr>
              <a:picLocks noChangeAspect="1"/>
            </p:cNvPicPr>
            <p:nvPr/>
          </p:nvPicPr>
          <p:blipFill>
            <a:blip r:embed="rId5"/>
            <a:stretch>
              <a:fillRect/>
            </a:stretch>
          </p:blipFill>
          <p:spPr>
            <a:xfrm>
              <a:off x="1275513" y="1461507"/>
              <a:ext cx="1077468" cy="1529739"/>
            </a:xfrm>
            <a:prstGeom prst="rect">
              <a:avLst/>
            </a:prstGeom>
          </p:spPr>
        </p:pic>
        <p:pic>
          <p:nvPicPr>
            <p:cNvPr id="11" name="Picture 10">
              <a:extLst>
                <a:ext uri="{FF2B5EF4-FFF2-40B4-BE49-F238E27FC236}">
                  <a16:creationId xmlns:a16="http://schemas.microsoft.com/office/drawing/2014/main" id="{F74838EC-01E2-3979-D83F-FDFB619A8D64}"/>
                </a:ext>
              </a:extLst>
            </p:cNvPr>
            <p:cNvPicPr>
              <a:picLocks noChangeAspect="1"/>
            </p:cNvPicPr>
            <p:nvPr/>
          </p:nvPicPr>
          <p:blipFill>
            <a:blip r:embed="rId6"/>
            <a:stretch>
              <a:fillRect/>
            </a:stretch>
          </p:blipFill>
          <p:spPr>
            <a:xfrm>
              <a:off x="2938080" y="1755559"/>
              <a:ext cx="1769714" cy="1321685"/>
            </a:xfrm>
            <a:prstGeom prst="rect">
              <a:avLst/>
            </a:prstGeom>
          </p:spPr>
        </p:pic>
      </p:grpSp>
      <p:sp>
        <p:nvSpPr>
          <p:cNvPr id="12" name="Rectangle 11"/>
          <p:cNvSpPr/>
          <p:nvPr/>
        </p:nvSpPr>
        <p:spPr>
          <a:xfrm>
            <a:off x="7358741" y="5731023"/>
            <a:ext cx="4432665" cy="923330"/>
          </a:xfrm>
          <a:prstGeom prst="rect">
            <a:avLst/>
          </a:prstGeom>
        </p:spPr>
        <p:txBody>
          <a:bodyPr wrap="square">
            <a:spAutoFit/>
          </a:bodyPr>
          <a:lstStyle/>
          <a:p>
            <a:pPr>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Some of this information is adapted from the Natural History Museum website. Find out more </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here</a:t>
            </a:r>
            <a:r>
              <a:rPr lang="en-GB" i="1" kern="100" dirty="0">
                <a:latin typeface="Calibri" panose="020F0502020204030204" pitchFamily="34" charset="0"/>
                <a:ea typeface="Calibri" panose="020F0502020204030204" pitchFamily="34" charset="0"/>
                <a:cs typeface="Calibri" panose="020F0502020204030204" pitchFamily="34" charset="0"/>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7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2148" y="1302143"/>
            <a:ext cx="3744686" cy="3539430"/>
          </a:xfrm>
          <a:prstGeom prst="rect">
            <a:avLst/>
          </a:prstGeom>
        </p:spPr>
        <p:txBody>
          <a:bodyPr wrap="square">
            <a:spAutoFit/>
          </a:bodyPr>
          <a:lstStyle/>
          <a:p>
            <a:r>
              <a:rPr lang="en-GB" sz="2800" dirty="0"/>
              <a:t>Today, we’re going to think about trees. </a:t>
            </a:r>
          </a:p>
          <a:p>
            <a:endParaRPr lang="en-GB" sz="2800" dirty="0"/>
          </a:p>
          <a:p>
            <a:r>
              <a:rPr lang="en-GB" sz="2800" dirty="0"/>
              <a:t>Trees are very important for keeping us and the planet healthy, so we need to make sure lots of trees keep surviving. </a:t>
            </a:r>
          </a:p>
        </p:txBody>
      </p:sp>
    </p:spTree>
    <p:extLst>
      <p:ext uri="{BB962C8B-B14F-4D97-AF65-F5344CB8AC3E}">
        <p14:creationId xmlns:p14="http://schemas.microsoft.com/office/powerpoint/2010/main" val="123756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9821975" y="4929014"/>
            <a:ext cx="1555768" cy="919317"/>
          </a:xfrm>
          <a:prstGeom prst="rect">
            <a:avLst/>
          </a:prstGeom>
        </p:spPr>
      </p:pic>
      <p:pic>
        <p:nvPicPr>
          <p:cNvPr id="5" name="Picture 4">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818591" y="498326"/>
            <a:ext cx="694129" cy="1626864"/>
          </a:xfrm>
          <a:prstGeom prst="rect">
            <a:avLst/>
          </a:prstGeom>
        </p:spPr>
      </p:pic>
      <p:pic>
        <p:nvPicPr>
          <p:cNvPr id="7" name="Picture 6">
            <a:extLst>
              <a:ext uri="{FF2B5EF4-FFF2-40B4-BE49-F238E27FC236}">
                <a16:creationId xmlns:a16="http://schemas.microsoft.com/office/drawing/2014/main" id="{AC42F41B-9983-1A46-1E94-B5EE1CBCC012}"/>
              </a:ext>
            </a:extLst>
          </p:cNvPr>
          <p:cNvPicPr>
            <a:picLocks noChangeAspect="1"/>
          </p:cNvPicPr>
          <p:nvPr/>
        </p:nvPicPr>
        <p:blipFill>
          <a:blip r:embed="rId4"/>
          <a:stretch>
            <a:fillRect/>
          </a:stretch>
        </p:blipFill>
        <p:spPr>
          <a:xfrm rot="19774356">
            <a:off x="358414" y="130588"/>
            <a:ext cx="622326" cy="735476"/>
          </a:xfrm>
          <a:prstGeom prst="rect">
            <a:avLst/>
          </a:prstGeom>
        </p:spPr>
      </p:pic>
      <p:sp>
        <p:nvSpPr>
          <p:cNvPr id="11" name="Rectangle 10"/>
          <p:cNvSpPr/>
          <p:nvPr/>
        </p:nvSpPr>
        <p:spPr>
          <a:xfrm>
            <a:off x="914400" y="1143362"/>
            <a:ext cx="10328366" cy="3785652"/>
          </a:xfrm>
          <a:prstGeom prst="rect">
            <a:avLst/>
          </a:prstGeom>
        </p:spPr>
        <p:txBody>
          <a:bodyPr wrap="square" lIns="91440" tIns="45720" rIns="91440" bIns="45720" anchor="t">
            <a:spAutoFit/>
          </a:bodyPr>
          <a:lstStyle/>
          <a:p>
            <a:r>
              <a:rPr lang="en-GB" sz="2400" dirty="0"/>
              <a:t>Some of the ways trees support the planet include:</a:t>
            </a:r>
          </a:p>
          <a:p>
            <a:endParaRPr lang="en-GB" sz="2400" dirty="0"/>
          </a:p>
          <a:p>
            <a:pPr marL="285750" lvl="0" indent="-285750">
              <a:buFont typeface="Arial" panose="020B0604020202020204" pitchFamily="34" charset="0"/>
              <a:buChar char="•"/>
            </a:pPr>
            <a:r>
              <a:rPr lang="en-GB" sz="2400" dirty="0"/>
              <a:t>they provide a </a:t>
            </a:r>
            <a:r>
              <a:rPr lang="en-GB" sz="2400" b="1" dirty="0"/>
              <a:t>home </a:t>
            </a:r>
            <a:r>
              <a:rPr lang="en-GB" sz="2400" dirty="0"/>
              <a:t>for animals like birds, insects and small mammals</a:t>
            </a:r>
          </a:p>
          <a:p>
            <a:pPr marL="285750" lvl="0" indent="-285750">
              <a:buFont typeface="Arial" panose="020B0604020202020204" pitchFamily="34" charset="0"/>
              <a:buChar char="•"/>
            </a:pPr>
            <a:r>
              <a:rPr lang="en-GB" sz="2400" dirty="0"/>
              <a:t>they </a:t>
            </a:r>
            <a:r>
              <a:rPr lang="en-GB" sz="2400" b="1" dirty="0"/>
              <a:t>support other life</a:t>
            </a:r>
            <a:r>
              <a:rPr lang="en-GB" sz="2400" dirty="0"/>
              <a:t> forms, such as moss and ivy, which grow on the tree</a:t>
            </a:r>
          </a:p>
          <a:p>
            <a:pPr marL="285750" lvl="0" indent="-285750">
              <a:buFont typeface="Arial" panose="020B0604020202020204" pitchFamily="34" charset="0"/>
              <a:buChar char="•"/>
            </a:pPr>
            <a:r>
              <a:rPr lang="en-GB" sz="2400" dirty="0"/>
              <a:t>they </a:t>
            </a:r>
            <a:r>
              <a:rPr lang="en-GB" sz="2400" b="1" dirty="0"/>
              <a:t>send messages to other trees</a:t>
            </a:r>
            <a:r>
              <a:rPr lang="en-GB" sz="2400" dirty="0"/>
              <a:t> using a network of fungi underground</a:t>
            </a:r>
          </a:p>
          <a:p>
            <a:pPr marL="285750" indent="-285750">
              <a:buFont typeface="Arial" panose="020B0604020202020204" pitchFamily="34" charset="0"/>
              <a:buChar char="•"/>
            </a:pPr>
            <a:r>
              <a:rPr lang="en-GB" sz="2400" dirty="0"/>
              <a:t>they </a:t>
            </a:r>
            <a:r>
              <a:rPr lang="en-GB" sz="2400" b="1" dirty="0"/>
              <a:t>cool the environment</a:t>
            </a:r>
            <a:r>
              <a:rPr lang="en-GB" sz="2400" dirty="0"/>
              <a:t> down by providing shade from the sun </a:t>
            </a:r>
          </a:p>
          <a:p>
            <a:pPr marL="285750" lvl="0" indent="-285750">
              <a:buFont typeface="Arial" panose="020B0604020202020204" pitchFamily="34" charset="0"/>
              <a:buChar char="•"/>
            </a:pPr>
            <a:r>
              <a:rPr lang="en-GB" sz="2400" dirty="0"/>
              <a:t>their roots </a:t>
            </a:r>
            <a:r>
              <a:rPr lang="en-GB" sz="2400" b="1" dirty="0"/>
              <a:t>protect soil</a:t>
            </a:r>
            <a:r>
              <a:rPr lang="en-GB" sz="2400" dirty="0"/>
              <a:t> from wind and rain. This means there is less likely to be a flood.</a:t>
            </a:r>
          </a:p>
          <a:p>
            <a:pPr marL="285750" lvl="0" indent="-285750">
              <a:buFont typeface="Arial" panose="020B0604020202020204" pitchFamily="34" charset="0"/>
              <a:buChar char="•"/>
            </a:pPr>
            <a:r>
              <a:rPr lang="en-GB" sz="2400" dirty="0"/>
              <a:t>they </a:t>
            </a:r>
            <a:r>
              <a:rPr lang="en-GB" sz="2400" b="1" dirty="0"/>
              <a:t>help humans</a:t>
            </a:r>
            <a:r>
              <a:rPr lang="en-GB" sz="2400" dirty="0"/>
              <a:t> by absorbing the carbon we breathe out and creating the oxygen we need to breathe in</a:t>
            </a:r>
          </a:p>
        </p:txBody>
      </p:sp>
    </p:spTree>
    <p:extLst>
      <p:ext uri="{BB962C8B-B14F-4D97-AF65-F5344CB8AC3E}">
        <p14:creationId xmlns:p14="http://schemas.microsoft.com/office/powerpoint/2010/main" val="75929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57" y="877131"/>
            <a:ext cx="10326768" cy="4190955"/>
          </a:xfrm>
          <a:prstGeom prst="rect">
            <a:avLst/>
          </a:prstGeom>
        </p:spPr>
        <p:txBody>
          <a:bodyPr wrap="square">
            <a:spAutoFit/>
          </a:bodyPr>
          <a:lstStyle/>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Think about a tree you see often in your daily life, perhaps on the way to school or in a park you play in. Which other creatures or plants do you see using the tree? How do they use it?</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You could even go out into the school grounds or local area as a class and find an important tree near you.</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Draw a picture of this tree and include all the other living things the tree supports. Remember, some of those things might be tiny, like ants!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a:off x="9620524" y="4284617"/>
            <a:ext cx="2288462" cy="2338869"/>
          </a:xfrm>
          <a:prstGeom prst="rect">
            <a:avLst/>
          </a:prstGeom>
        </p:spPr>
      </p:pic>
    </p:spTree>
    <p:extLst>
      <p:ext uri="{BB962C8B-B14F-4D97-AF65-F5344CB8AC3E}">
        <p14:creationId xmlns:p14="http://schemas.microsoft.com/office/powerpoint/2010/main" val="393132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187" y="528787"/>
            <a:ext cx="10248391" cy="4524315"/>
          </a:xfrm>
          <a:prstGeom prst="rect">
            <a:avLst/>
          </a:prstGeom>
        </p:spPr>
        <p:txBody>
          <a:bodyPr wrap="square" lIns="91440" tIns="45720" rIns="91440" bIns="45720" anchor="t">
            <a:spAutoFit/>
          </a:bodyPr>
          <a:lstStyle/>
          <a:p>
            <a:r>
              <a:rPr lang="en-GB" sz="3200" dirty="0"/>
              <a:t>We’re going to read a poem by </a:t>
            </a:r>
            <a:r>
              <a:rPr lang="en-GB" sz="3200" b="1" dirty="0"/>
              <a:t>Yolanda Moran</a:t>
            </a:r>
            <a:r>
              <a:rPr lang="en-GB" sz="3200" dirty="0"/>
              <a:t>. Yolanda wrote the poem when she was ten years old. </a:t>
            </a:r>
          </a:p>
          <a:p>
            <a:endParaRPr lang="en-GB" sz="3200" dirty="0"/>
          </a:p>
          <a:p>
            <a:r>
              <a:rPr lang="en-GB" sz="3200" dirty="0"/>
              <a:t>The poem is about trees and how they relate to many other forms of life. </a:t>
            </a:r>
          </a:p>
          <a:p>
            <a:endParaRPr lang="en-GB" sz="3200" dirty="0"/>
          </a:p>
          <a:p>
            <a:r>
              <a:rPr lang="en-GB" sz="3200" dirty="0"/>
              <a:t>First your teacher will read it aloud on their own. Next they will read it again and you will follow along with your finger or lolly stick. After that, you will read the poem chorally. </a:t>
            </a:r>
          </a:p>
        </p:txBody>
      </p:sp>
      <p:pic>
        <p:nvPicPr>
          <p:cNvPr id="12" name="Picture 11">
            <a:extLst>
              <a:ext uri="{FF2B5EF4-FFF2-40B4-BE49-F238E27FC236}">
                <a16:creationId xmlns:a16="http://schemas.microsoft.com/office/drawing/2014/main" id="{F61D3E1A-0890-155E-06E8-3C660600A639}"/>
              </a:ext>
            </a:extLst>
          </p:cNvPr>
          <p:cNvPicPr>
            <a:picLocks noChangeAspect="1"/>
          </p:cNvPicPr>
          <p:nvPr/>
        </p:nvPicPr>
        <p:blipFill>
          <a:blip r:embed="rId2"/>
          <a:stretch>
            <a:fillRect/>
          </a:stretch>
        </p:blipFill>
        <p:spPr>
          <a:xfrm>
            <a:off x="10355748" y="5147030"/>
            <a:ext cx="1551720" cy="1478179"/>
          </a:xfrm>
          <a:prstGeom prst="rect">
            <a:avLst/>
          </a:prstGeom>
        </p:spPr>
      </p:pic>
    </p:spTree>
    <p:extLst>
      <p:ext uri="{BB962C8B-B14F-4D97-AF65-F5344CB8AC3E}">
        <p14:creationId xmlns:p14="http://schemas.microsoft.com/office/powerpoint/2010/main" val="134638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413" y="302365"/>
            <a:ext cx="10567332" cy="5324535"/>
          </a:xfrm>
          <a:prstGeom prst="rect">
            <a:avLst/>
          </a:prstGeom>
        </p:spPr>
        <p:txBody>
          <a:bodyPr wrap="square">
            <a:spAutoFit/>
          </a:bodyPr>
          <a:lstStyle/>
          <a:p>
            <a:r>
              <a:rPr lang="en-GB" sz="2000" b="1" dirty="0"/>
              <a:t>I am the Tree</a:t>
            </a:r>
            <a:endParaRPr lang="en-GB" sz="2000" dirty="0"/>
          </a:p>
          <a:p>
            <a:endParaRPr lang="en-GB" sz="2000" dirty="0"/>
          </a:p>
          <a:p>
            <a:r>
              <a:rPr lang="en-GB" sz="2000" dirty="0"/>
              <a:t>I drink Earth’s blood,</a:t>
            </a:r>
            <a:br>
              <a:rPr lang="en-GB" sz="2000" dirty="0"/>
            </a:br>
            <a:r>
              <a:rPr lang="en-GB" sz="2000" dirty="0"/>
              <a:t>Eat the light,</a:t>
            </a:r>
            <a:br>
              <a:rPr lang="en-GB" sz="2000" dirty="0"/>
            </a:br>
            <a:r>
              <a:rPr lang="en-GB" sz="2000" dirty="0"/>
              <a:t>Host the snow,</a:t>
            </a:r>
            <a:br>
              <a:rPr lang="en-GB" sz="2000" dirty="0"/>
            </a:br>
            <a:r>
              <a:rPr lang="en-GB" sz="2000" dirty="0"/>
              <a:t>Feel winds flow,</a:t>
            </a:r>
            <a:br>
              <a:rPr lang="en-GB" sz="2000" dirty="0"/>
            </a:br>
            <a:r>
              <a:rPr lang="en-GB" sz="2000" dirty="0"/>
              <a:t>Fledglings’ flight.</a:t>
            </a:r>
          </a:p>
          <a:p>
            <a:endParaRPr lang="en-GB" sz="2000" dirty="0"/>
          </a:p>
          <a:p>
            <a:r>
              <a:rPr lang="en-GB" sz="2000" dirty="0"/>
              <a:t>I’ve heard the night owl’s hoots,</a:t>
            </a:r>
            <a:br>
              <a:rPr lang="en-GB" sz="2000" dirty="0"/>
            </a:br>
            <a:r>
              <a:rPr lang="en-GB" sz="2000" dirty="0"/>
              <a:t>Mushrooms balance on my roots</a:t>
            </a:r>
            <a:br>
              <a:rPr lang="en-GB" sz="2000" dirty="0"/>
            </a:br>
            <a:r>
              <a:rPr lang="en-GB" sz="2000" dirty="0"/>
              <a:t>Where flowers used to grow,</a:t>
            </a:r>
            <a:br>
              <a:rPr lang="en-GB" sz="2000" dirty="0"/>
            </a:br>
            <a:r>
              <a:rPr lang="en-GB" sz="2000" dirty="0"/>
              <a:t>They don’t know how far they go</a:t>
            </a:r>
          </a:p>
          <a:p>
            <a:endParaRPr lang="en-GB" sz="2000" dirty="0"/>
          </a:p>
          <a:p>
            <a:r>
              <a:rPr lang="en-GB" sz="2000" dirty="0"/>
              <a:t>I’ve seen them all</a:t>
            </a:r>
            <a:br>
              <a:rPr lang="en-GB" sz="2000" dirty="0"/>
            </a:br>
            <a:r>
              <a:rPr lang="en-GB" sz="2000" dirty="0"/>
              <a:t>Between my leaves,</a:t>
            </a:r>
            <a:br>
              <a:rPr lang="en-GB" sz="2000" dirty="0"/>
            </a:br>
            <a:r>
              <a:rPr lang="en-GB" sz="2000" dirty="0"/>
              <a:t>In Autumn fall,</a:t>
            </a:r>
            <a:br>
              <a:rPr lang="en-GB" sz="2000" dirty="0"/>
            </a:br>
            <a:r>
              <a:rPr lang="en-GB" sz="2000" dirty="0"/>
              <a:t>In my bark sleeves.</a:t>
            </a:r>
          </a:p>
        </p:txBody>
      </p:sp>
      <p:sp>
        <p:nvSpPr>
          <p:cNvPr id="4" name="Rectangle 3"/>
          <p:cNvSpPr/>
          <p:nvPr/>
        </p:nvSpPr>
        <p:spPr>
          <a:xfrm>
            <a:off x="6346461" y="764029"/>
            <a:ext cx="4990011" cy="4401205"/>
          </a:xfrm>
          <a:prstGeom prst="rect">
            <a:avLst/>
          </a:prstGeom>
        </p:spPr>
        <p:txBody>
          <a:bodyPr wrap="square">
            <a:spAutoFit/>
          </a:bodyPr>
          <a:lstStyle/>
          <a:p>
            <a:r>
              <a:rPr lang="en-GB" sz="2000" dirty="0"/>
              <a:t>Some say I wouldn’t understand,</a:t>
            </a:r>
            <a:br>
              <a:rPr lang="en-GB" sz="2000" dirty="0"/>
            </a:br>
            <a:r>
              <a:rPr lang="en-GB" sz="2000" dirty="0"/>
              <a:t>Though my roots were years in the ground.</a:t>
            </a:r>
            <a:br>
              <a:rPr lang="en-GB" sz="2000" dirty="0"/>
            </a:br>
            <a:r>
              <a:rPr lang="en-GB" sz="2000" dirty="0"/>
              <a:t>I’ve seen hundreds of deaths,</a:t>
            </a:r>
            <a:br>
              <a:rPr lang="en-GB" sz="2000" dirty="0"/>
            </a:br>
            <a:r>
              <a:rPr lang="en-GB" sz="2000" dirty="0"/>
              <a:t>Chances, last breaths.</a:t>
            </a:r>
          </a:p>
          <a:p>
            <a:endParaRPr lang="en-GB" sz="2000" dirty="0"/>
          </a:p>
          <a:p>
            <a:r>
              <a:rPr lang="en-GB" sz="2000" dirty="0"/>
              <a:t>Soon the sun dies,</a:t>
            </a:r>
            <a:br>
              <a:rPr lang="en-GB" sz="2000" dirty="0"/>
            </a:br>
            <a:r>
              <a:rPr lang="en-GB" sz="2000" dirty="0"/>
              <a:t>The moon is born</a:t>
            </a:r>
            <a:br>
              <a:rPr lang="en-GB" sz="2000" dirty="0"/>
            </a:br>
            <a:r>
              <a:rPr lang="en-GB" sz="2000" dirty="0"/>
              <a:t>Drifting through polluted skies.</a:t>
            </a:r>
            <a:br>
              <a:rPr lang="en-GB" sz="2000" dirty="0"/>
            </a:br>
            <a:r>
              <a:rPr lang="en-GB" sz="2000" dirty="0"/>
              <a:t>Disguised as night, people mourn.</a:t>
            </a:r>
          </a:p>
          <a:p>
            <a:endParaRPr lang="en-GB" sz="2000" dirty="0"/>
          </a:p>
          <a:p>
            <a:r>
              <a:rPr lang="en-GB" sz="2000" dirty="0"/>
              <a:t>Ants march in steady rhythms.</a:t>
            </a:r>
            <a:br>
              <a:rPr lang="en-GB" sz="2000" dirty="0"/>
            </a:br>
            <a:r>
              <a:rPr lang="en-GB" sz="2000" dirty="0"/>
              <a:t>Same problems,</a:t>
            </a:r>
            <a:br>
              <a:rPr lang="en-GB" sz="2000" dirty="0"/>
            </a:br>
            <a:r>
              <a:rPr lang="en-GB" sz="2000" dirty="0"/>
              <a:t>Different decisions.</a:t>
            </a:r>
          </a:p>
          <a:p>
            <a:endParaRPr lang="en-GB" sz="2000" dirty="0"/>
          </a:p>
        </p:txBody>
      </p:sp>
      <p:sp>
        <p:nvSpPr>
          <p:cNvPr id="3" name="TextBox 2"/>
          <p:cNvSpPr txBox="1"/>
          <p:nvPr/>
        </p:nvSpPr>
        <p:spPr>
          <a:xfrm>
            <a:off x="4929051" y="5878285"/>
            <a:ext cx="7167154" cy="646331"/>
          </a:xfrm>
          <a:prstGeom prst="rect">
            <a:avLst/>
          </a:prstGeom>
          <a:noFill/>
        </p:spPr>
        <p:txBody>
          <a:bodyPr wrap="square" rtlCol="0">
            <a:spAutoFit/>
          </a:bodyPr>
          <a:lstStyle/>
          <a:p>
            <a:r>
              <a:rPr lang="en-GB" i="1" dirty="0"/>
              <a:t>Poem by Yolanda Moran. This poem was commended in the tree poetry challenge on The Poetry Society’s Young Poets Network in 2019.</a:t>
            </a:r>
            <a:endParaRPr lang="en-GB" dirty="0"/>
          </a:p>
        </p:txBody>
      </p:sp>
      <p:grpSp>
        <p:nvGrpSpPr>
          <p:cNvPr id="9" name="Group 8"/>
          <p:cNvGrpSpPr/>
          <p:nvPr/>
        </p:nvGrpSpPr>
        <p:grpSpPr>
          <a:xfrm>
            <a:off x="5132014" y="374469"/>
            <a:ext cx="631461" cy="5437198"/>
            <a:chOff x="5132014" y="374469"/>
            <a:chExt cx="631461" cy="5437198"/>
          </a:xfrm>
        </p:grpSpPr>
        <p:pic>
          <p:nvPicPr>
            <p:cNvPr id="6" name="Picture 5">
              <a:extLst>
                <a:ext uri="{FF2B5EF4-FFF2-40B4-BE49-F238E27FC236}">
                  <a16:creationId xmlns:a16="http://schemas.microsoft.com/office/drawing/2014/main" id="{CB1158C7-3271-B4B3-A451-2D01717BA74B}"/>
                </a:ext>
              </a:extLst>
            </p:cNvPr>
            <p:cNvPicPr>
              <a:picLocks noChangeAspect="1"/>
            </p:cNvPicPr>
            <p:nvPr/>
          </p:nvPicPr>
          <p:blipFill>
            <a:blip r:embed="rId2"/>
            <a:stretch>
              <a:fillRect/>
            </a:stretch>
          </p:blipFill>
          <p:spPr>
            <a:xfrm>
              <a:off x="5132014" y="2743199"/>
              <a:ext cx="631461" cy="627634"/>
            </a:xfrm>
            <a:prstGeom prst="rect">
              <a:avLst/>
            </a:prstGeom>
          </p:spPr>
        </p:pic>
        <p:cxnSp>
          <p:nvCxnSpPr>
            <p:cNvPr id="7" name="Straight Connector 6"/>
            <p:cNvCxnSpPr/>
            <p:nvPr/>
          </p:nvCxnSpPr>
          <p:spPr>
            <a:xfrm flipH="1" flipV="1">
              <a:off x="5439035" y="374469"/>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453741" y="3129120"/>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9640394"/>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1a464aa-a786-405b-bb6b-b90e04698418"/>
    <ds:schemaRef ds:uri="http://schemas.microsoft.com/office/infopath/2007/PartnerControls"/>
    <ds:schemaRef ds:uri="37c47d49-5c3e-4564-83ee-3a7de24ace65"/>
    <ds:schemaRef ds:uri="http://www.w3.org/XML/1998/namespace"/>
    <ds:schemaRef ds:uri="http://purl.org/dc/dcmitype/"/>
  </ds:schemaRefs>
</ds:datastoreItem>
</file>

<file path=customXml/itemProps3.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1640</TotalTime>
  <Words>1343</Words>
  <Application>Microsoft Office PowerPoint</Application>
  <PresentationFormat>Widescreen</PresentationFormat>
  <Paragraphs>109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Aestetico Bold</vt:lpstr>
      <vt:lpstr>Arial</vt:lpstr>
      <vt:lpstr>Calibri</vt:lpstr>
      <vt:lpstr>Times New Roman</vt:lpstr>
      <vt:lpstr>Office Theme</vt:lpstr>
      <vt:lpstr>Poet-Tree!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Tegan McLean</cp:lastModifiedBy>
  <cp:revision>33</cp:revision>
  <dcterms:created xsi:type="dcterms:W3CDTF">2023-07-13T13:06:36Z</dcterms:created>
  <dcterms:modified xsi:type="dcterms:W3CDTF">2024-12-06T08:42:37Z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